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7" r:id="rId3"/>
    <p:sldId id="257" r:id="rId4"/>
    <p:sldId id="270" r:id="rId5"/>
    <p:sldId id="271" r:id="rId6"/>
    <p:sldId id="272" r:id="rId7"/>
    <p:sldId id="285" r:id="rId8"/>
    <p:sldId id="286" r:id="rId9"/>
    <p:sldId id="274" r:id="rId10"/>
    <p:sldId id="276" r:id="rId11"/>
    <p:sldId id="277" r:id="rId12"/>
    <p:sldId id="278" r:id="rId13"/>
    <p:sldId id="289" r:id="rId14"/>
    <p:sldId id="279" r:id="rId15"/>
    <p:sldId id="280" r:id="rId16"/>
    <p:sldId id="281" r:id="rId17"/>
    <p:sldId id="290" r:id="rId18"/>
    <p:sldId id="291" r:id="rId19"/>
    <p:sldId id="282" r:id="rId20"/>
    <p:sldId id="283" r:id="rId21"/>
    <p:sldId id="284" r:id="rId22"/>
    <p:sldId id="267" r:id="rId23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505"/>
    <a:srgbClr val="CD0505"/>
    <a:srgbClr val="1AB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64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a Závodná" userId="4aa2c223-3aa7-4dd7-9289-3385d4221b66" providerId="ADAL" clId="{28338ADF-0F97-4B5A-9918-ABA06D703233}"/>
    <pc:docChg chg="modSld">
      <pc:chgData name="Renata Závodná" userId="4aa2c223-3aa7-4dd7-9289-3385d4221b66" providerId="ADAL" clId="{28338ADF-0F97-4B5A-9918-ABA06D703233}" dt="2022-01-09T14:37:25.433" v="94" actId="207"/>
      <pc:docMkLst>
        <pc:docMk/>
      </pc:docMkLst>
      <pc:sldChg chg="modSp mod">
        <pc:chgData name="Renata Závodná" userId="4aa2c223-3aa7-4dd7-9289-3385d4221b66" providerId="ADAL" clId="{28338ADF-0F97-4B5A-9918-ABA06D703233}" dt="2022-01-06T18:58:57.271" v="70" actId="20577"/>
        <pc:sldMkLst>
          <pc:docMk/>
          <pc:sldMk cId="0" sldId="270"/>
        </pc:sldMkLst>
        <pc:spChg chg="mod">
          <ac:chgData name="Renata Závodná" userId="4aa2c223-3aa7-4dd7-9289-3385d4221b66" providerId="ADAL" clId="{28338ADF-0F97-4B5A-9918-ABA06D703233}" dt="2022-01-06T18:58:57.271" v="70" actId="20577"/>
          <ac:spMkLst>
            <pc:docMk/>
            <pc:sldMk cId="0" sldId="270"/>
            <ac:spMk id="5123" creationId="{00000000-0000-0000-0000-000000000000}"/>
          </ac:spMkLst>
        </pc:spChg>
      </pc:sldChg>
      <pc:sldChg chg="modSp mod">
        <pc:chgData name="Renata Závodná" userId="4aa2c223-3aa7-4dd7-9289-3385d4221b66" providerId="ADAL" clId="{28338ADF-0F97-4B5A-9918-ABA06D703233}" dt="2022-01-06T18:59:13.839" v="72" actId="20577"/>
        <pc:sldMkLst>
          <pc:docMk/>
          <pc:sldMk cId="0" sldId="271"/>
        </pc:sldMkLst>
        <pc:spChg chg="mod">
          <ac:chgData name="Renata Závodná" userId="4aa2c223-3aa7-4dd7-9289-3385d4221b66" providerId="ADAL" clId="{28338ADF-0F97-4B5A-9918-ABA06D703233}" dt="2022-01-06T18:59:13.839" v="72" actId="20577"/>
          <ac:spMkLst>
            <pc:docMk/>
            <pc:sldMk cId="0" sldId="271"/>
            <ac:spMk id="6147" creationId="{00000000-0000-0000-0000-000000000000}"/>
          </ac:spMkLst>
        </pc:spChg>
      </pc:sldChg>
      <pc:sldChg chg="modSp mod">
        <pc:chgData name="Renata Závodná" userId="4aa2c223-3aa7-4dd7-9289-3385d4221b66" providerId="ADAL" clId="{28338ADF-0F97-4B5A-9918-ABA06D703233}" dt="2022-01-09T14:32:40.713" v="92" actId="207"/>
        <pc:sldMkLst>
          <pc:docMk/>
          <pc:sldMk cId="0" sldId="274"/>
        </pc:sldMkLst>
        <pc:spChg chg="mod">
          <ac:chgData name="Renata Závodná" userId="4aa2c223-3aa7-4dd7-9289-3385d4221b66" providerId="ADAL" clId="{28338ADF-0F97-4B5A-9918-ABA06D703233}" dt="2022-01-09T14:32:40.713" v="92" actId="207"/>
          <ac:spMkLst>
            <pc:docMk/>
            <pc:sldMk cId="0" sldId="274"/>
            <ac:spMk id="11267" creationId="{00000000-0000-0000-0000-000000000000}"/>
          </ac:spMkLst>
        </pc:spChg>
      </pc:sldChg>
      <pc:sldChg chg="modSp mod">
        <pc:chgData name="Renata Závodná" userId="4aa2c223-3aa7-4dd7-9289-3385d4221b66" providerId="ADAL" clId="{28338ADF-0F97-4B5A-9918-ABA06D703233}" dt="2022-01-06T19:01:39.306" v="85" actId="20577"/>
        <pc:sldMkLst>
          <pc:docMk/>
          <pc:sldMk cId="0" sldId="277"/>
        </pc:sldMkLst>
        <pc:spChg chg="mod">
          <ac:chgData name="Renata Závodná" userId="4aa2c223-3aa7-4dd7-9289-3385d4221b66" providerId="ADAL" clId="{28338ADF-0F97-4B5A-9918-ABA06D703233}" dt="2022-01-06T19:01:39.306" v="85" actId="20577"/>
          <ac:spMkLst>
            <pc:docMk/>
            <pc:sldMk cId="0" sldId="277"/>
            <ac:spMk id="13315" creationId="{00000000-0000-0000-0000-000000000000}"/>
          </ac:spMkLst>
        </pc:spChg>
      </pc:sldChg>
      <pc:sldChg chg="modSp mod">
        <pc:chgData name="Renata Závodná" userId="4aa2c223-3aa7-4dd7-9289-3385d4221b66" providerId="ADAL" clId="{28338ADF-0F97-4B5A-9918-ABA06D703233}" dt="2022-01-06T19:02:39.200" v="91" actId="20577"/>
        <pc:sldMkLst>
          <pc:docMk/>
          <pc:sldMk cId="0" sldId="278"/>
        </pc:sldMkLst>
        <pc:spChg chg="mod">
          <ac:chgData name="Renata Závodná" userId="4aa2c223-3aa7-4dd7-9289-3385d4221b66" providerId="ADAL" clId="{28338ADF-0F97-4B5A-9918-ABA06D703233}" dt="2022-01-06T19:02:39.200" v="91" actId="20577"/>
          <ac:spMkLst>
            <pc:docMk/>
            <pc:sldMk cId="0" sldId="278"/>
            <ac:spMk id="14339" creationId="{00000000-0000-0000-0000-000000000000}"/>
          </ac:spMkLst>
        </pc:spChg>
      </pc:sldChg>
      <pc:sldChg chg="modSp mod">
        <pc:chgData name="Renata Závodná" userId="4aa2c223-3aa7-4dd7-9289-3385d4221b66" providerId="ADAL" clId="{28338ADF-0F97-4B5A-9918-ABA06D703233}" dt="2022-01-09T14:35:57.632" v="93" actId="207"/>
        <pc:sldMkLst>
          <pc:docMk/>
          <pc:sldMk cId="0" sldId="282"/>
        </pc:sldMkLst>
        <pc:spChg chg="mod">
          <ac:chgData name="Renata Závodná" userId="4aa2c223-3aa7-4dd7-9289-3385d4221b66" providerId="ADAL" clId="{28338ADF-0F97-4B5A-9918-ABA06D703233}" dt="2022-01-09T14:35:57.632" v="93" actId="207"/>
          <ac:spMkLst>
            <pc:docMk/>
            <pc:sldMk cId="0" sldId="282"/>
            <ac:spMk id="18435" creationId="{00000000-0000-0000-0000-000000000000}"/>
          </ac:spMkLst>
        </pc:spChg>
      </pc:sldChg>
      <pc:sldChg chg="modSp mod">
        <pc:chgData name="Renata Závodná" userId="4aa2c223-3aa7-4dd7-9289-3385d4221b66" providerId="ADAL" clId="{28338ADF-0F97-4B5A-9918-ABA06D703233}" dt="2022-01-09T14:37:25.433" v="94" actId="207"/>
        <pc:sldMkLst>
          <pc:docMk/>
          <pc:sldMk cId="0" sldId="284"/>
        </pc:sldMkLst>
        <pc:spChg chg="mod">
          <ac:chgData name="Renata Závodná" userId="4aa2c223-3aa7-4dd7-9289-3385d4221b66" providerId="ADAL" clId="{28338ADF-0F97-4B5A-9918-ABA06D703233}" dt="2022-01-09T14:37:25.433" v="94" actId="207"/>
          <ac:spMkLst>
            <pc:docMk/>
            <pc:sldMk cId="0" sldId="284"/>
            <ac:spMk id="2048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8DD14-4F59-460B-997C-D3E965EAD886}" type="datetimeFigureOut">
              <a:rPr lang="cs-CZ"/>
              <a:pPr>
                <a:defRPr/>
              </a:pPr>
              <a:t>09.01.2022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933C0-4BEC-4593-A03B-890386173ED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551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A8607-CB8F-4D78-A211-39422423B490}" type="datetimeFigureOut">
              <a:rPr lang="cs-CZ"/>
              <a:pPr>
                <a:defRPr/>
              </a:pPr>
              <a:t>09.01.2022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96E0C-AA36-4442-B227-E7572FA58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964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A5ECD-0FC6-4620-9FD5-63EB4DCE4466}" type="datetimeFigureOut">
              <a:rPr lang="cs-CZ"/>
              <a:pPr>
                <a:defRPr/>
              </a:pPr>
              <a:t>09.01.2022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52B06-16CE-4405-9C0F-5F9963D14F0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7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6287F-F4D9-4AA0-A9CD-64DC883F6D11}" type="datetimeFigureOut">
              <a:rPr lang="cs-CZ"/>
              <a:pPr>
                <a:defRPr/>
              </a:pPr>
              <a:t>09.01.2022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B5BAB-B74F-4920-8198-ADD3C8CA9CB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036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151F8-FA06-4F11-91D6-67C14579E1CF}" type="datetimeFigureOut">
              <a:rPr lang="cs-CZ"/>
              <a:pPr>
                <a:defRPr/>
              </a:pPr>
              <a:t>09.01.2022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EC19A-306B-4815-B1B7-7E812B3B13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635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D1090-2574-4548-8372-94C79D1B44D5}" type="datetimeFigureOut">
              <a:rPr lang="cs-CZ"/>
              <a:pPr>
                <a:defRPr/>
              </a:pPr>
              <a:t>09.01.2022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3E4AD-E526-4984-9A0E-B94CB2B649E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396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5AF0D-51E0-4156-AC97-ECD47D059609}" type="datetimeFigureOut">
              <a:rPr lang="cs-CZ"/>
              <a:pPr>
                <a:defRPr/>
              </a:pPr>
              <a:t>09.01.2022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32C34-6178-4E16-BA43-339F92E0DB2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160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D4C9E-3D6A-4AB3-BEA6-46F32EA3B23E}" type="datetimeFigureOut">
              <a:rPr lang="cs-CZ"/>
              <a:pPr>
                <a:defRPr/>
              </a:pPr>
              <a:t>09.01.2022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9B7DF-C53E-491B-B613-F60397F720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655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248FB-297A-4053-B3F2-A9F8E4E2DA87}" type="datetimeFigureOut">
              <a:rPr lang="cs-CZ"/>
              <a:pPr>
                <a:defRPr/>
              </a:pPr>
              <a:t>09.01.2022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F44B9-33F9-40CE-89FE-F5ADCEA9DC6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017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A475-9F61-44FD-8202-22160C734F0E}" type="datetimeFigureOut">
              <a:rPr lang="cs-CZ"/>
              <a:pPr>
                <a:defRPr/>
              </a:pPr>
              <a:t>09.01.2022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4F44D-041E-44DD-BB3D-8BA0771D95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423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BE972-752C-405F-80DB-94CBAE4EE684}" type="datetimeFigureOut">
              <a:rPr lang="cs-CZ"/>
              <a:pPr>
                <a:defRPr/>
              </a:pPr>
              <a:t>09.01.2022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FD00F-62CC-43ED-B192-B20A38CD587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555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>
            <a:extLst>
              <a:ext uri="{FF2B5EF4-FFF2-40B4-BE49-F238E27FC236}">
                <a16:creationId xmlns:a16="http://schemas.microsoft.com/office/drawing/2014/main" id="{28A96CC2-FEC6-4424-B2E9-86B0A6401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Zástupný symbol pro datum 13">
            <a:extLst>
              <a:ext uri="{FF2B5EF4-FFF2-40B4-BE49-F238E27FC236}">
                <a16:creationId xmlns:a16="http://schemas.microsoft.com/office/drawing/2014/main" id="{5E99F14C-5159-4D3C-BF80-DC7E5C06E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8D4C82-7AC5-4017-A82D-EADB95C510EF}" type="datetimeFigureOut">
              <a:rPr lang="cs-CZ"/>
              <a:pPr>
                <a:defRPr/>
              </a:pPr>
              <a:t>09.01.2022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BCB015F-5F5B-46D2-8FF7-8461DCECD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279B6761-C8D4-464A-8C82-A52B240F3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44C89637-BA7E-42C3-80AD-86DABF293CE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mskoly.cz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831939-542C-4F9B-BF9A-175F2486E7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přijímací řízení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Na STŘEDNÍ ŠKOLY </a:t>
            </a:r>
          </a:p>
        </p:txBody>
      </p:sp>
      <p:sp>
        <p:nvSpPr>
          <p:cNvPr id="2051" name="Podnadpis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algn="just" eaLnBrk="1" hangingPunct="1"/>
            <a:endParaRPr lang="cs-CZ" altLang="cs-CZ"/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cs-CZ" altLang="cs-CZ"/>
          </a:p>
        </p:txBody>
      </p:sp>
      <p:sp>
        <p:nvSpPr>
          <p:cNvPr id="2052" name="TextovéPole 3"/>
          <p:cNvSpPr txBox="1">
            <a:spLocks noChangeArrowheads="1"/>
          </p:cNvSpPr>
          <p:nvPr/>
        </p:nvSpPr>
        <p:spPr bwMode="auto">
          <a:xfrm>
            <a:off x="4786313" y="5216526"/>
            <a:ext cx="29860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ZŠ a MŠ Pastviny 70, Brno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RNDr. Renata Závodná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6B1018-6B8E-4B1F-95E3-16CCCBE18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přípravu, distribuci, vyhodnocení testů zajišťuje Centrum pro zjišťování výsledků vzdělávání (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Cermat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36525" indent="0" eaLnBrk="1" hangingPunct="1">
              <a:buNone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didaktické testy z ČJ a M</a:t>
            </a:r>
          </a:p>
          <a:p>
            <a:pPr marL="136525" indent="0" eaLnBrk="1" hangingPunct="1">
              <a:buNone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každý uchazeč může jednotné přijímací zkoušky konat dvakrát (do celkového hodnocení se započítá lepší výsledek)</a:t>
            </a:r>
          </a:p>
          <a:p>
            <a:pPr marL="136525" indent="0" eaLnBrk="1" hangingPunct="1">
              <a:buNone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772C82-0868-4CBD-8BE8-418A21143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Termíny přijímacích zkoušek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u="sng" dirty="0">
                <a:latin typeface="Arial" panose="020B0604020202020204" pitchFamily="34" charset="0"/>
                <a:cs typeface="Arial" panose="020B0604020202020204" pitchFamily="34" charset="0"/>
              </a:rPr>
              <a:t>Jednotné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přijímací zkoušky: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12. a 13. 4. 2022 – čtyřleté studium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19. a 20. 4. 2022 – šestileté a osmileté studium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u="sng" dirty="0">
                <a:latin typeface="Arial" panose="020B0604020202020204" pitchFamily="34" charset="0"/>
                <a:cs typeface="Arial" panose="020B0604020202020204" pitchFamily="34" charset="0"/>
              </a:rPr>
              <a:t>Školní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přijímací zkoušky: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12. – 28. 4. 2022 (obory s MZ)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22. – 30. 4. 2022 (ostatní obory)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198843-FEC9-404D-847C-10F308B7F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Náhradní termíny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písemná omluva řediteli dané školy do 3 dnů</a:t>
            </a:r>
          </a:p>
          <a:p>
            <a:pPr eaLnBrk="1" hangingPunct="1"/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jednotná přijímací zkouška: 10. a 11. 5. 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školní přijímací zkouška – stanoví ředitel SŠ</a:t>
            </a:r>
          </a:p>
          <a:p>
            <a:pPr marL="136525" indent="0" eaLnBrk="1" hangingPunct="1"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   do 1 měsíce od konání přijímacích zkoušek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9BE6577-02C9-4051-B983-109F3460D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Uchazeči se SVP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58D2952-5120-488D-BCF8-648F4BB3A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podle vyjádření ŠPZ, které uchazeč doloží </a:t>
            </a:r>
          </a:p>
          <a:p>
            <a:pPr marL="136525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k přihlášce, rozhodne ředitel SŠ o uzpůsobení </a:t>
            </a:r>
          </a:p>
          <a:p>
            <a:pPr marL="136525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podmínek pro konání jednotné přijímací</a:t>
            </a:r>
          </a:p>
          <a:p>
            <a:pPr marL="136525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zkoušky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navýšení času o 25 % nebo 50 %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6525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150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AD86580-496F-48E4-882E-9FA26119F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Výsledky přijímacího řízení</a:t>
            </a:r>
          </a:p>
        </p:txBody>
      </p:sp>
      <p:sp>
        <p:nvSpPr>
          <p:cNvPr id="15363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Centrum zpřístupní výsledky nejpozději</a:t>
            </a:r>
          </a:p>
          <a:p>
            <a:pPr>
              <a:buFont typeface="Wingdings 2" panose="05020102010507070707" pitchFamily="18" charset="2"/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    do 28. 4. </a:t>
            </a:r>
          </a:p>
          <a:p>
            <a:pPr>
              <a:buFont typeface="Wingdings 2" panose="05020102010507070707" pitchFamily="18" charset="2"/>
              <a:buNone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ukončení hodnocení a zveřejnění výsledků </a:t>
            </a:r>
          </a:p>
          <a:p>
            <a:pPr marL="136525" indent="0"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   do 2 pracovních dnů od zpřístupnění výsledků  </a:t>
            </a:r>
          </a:p>
          <a:p>
            <a:pPr marL="136525" indent="0"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   Centrem</a:t>
            </a:r>
          </a:p>
          <a:p>
            <a:pPr marL="136525" indent="0">
              <a:buNone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se jednotná ani školní přijímací zkouška nekoná, zveřejní ředitel výsledky od 22. do 30. dubna</a:t>
            </a:r>
          </a:p>
          <a:p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79BCFC-C0A9-4430-A918-AF695F8A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zveřejnění seznamu přijatých uchazečů</a:t>
            </a:r>
          </a:p>
          <a:p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předání (odeslání) rozhodnutí nepřijatým uchazečům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AF5861-FFD6-49F3-86EA-736BE22D6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Zápisové lístky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vydává základní škola</a:t>
            </a:r>
          </a:p>
          <a:p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odevzdání zápisového lístku do 10 pracovních dnů od oznámení (zveřejnění) rozhodnutí</a:t>
            </a:r>
          </a:p>
          <a:p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odevzdáním zápisového lístku uchazeč potvrdí svůj úmysl stát se žákem příslušného 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oboru vzdělávání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7CC473-3B2F-47E0-A487-8EE101241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634A5A-A0E2-4940-AA1D-6ED8ACAF4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zápisový lístek lze uplatnit jen jednou</a:t>
            </a:r>
          </a:p>
          <a:p>
            <a:pPr marL="136525" indent="0" algn="just">
              <a:spcBef>
                <a:spcPct val="70000"/>
              </a:spcBef>
              <a:buClr>
                <a:srgbClr val="294A8B"/>
              </a:buClr>
              <a:buNone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   zpětvzetí je možné pouze v případě:</a:t>
            </a:r>
            <a:endParaRPr lang="cs-CZ" alt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70000"/>
              </a:spcBef>
              <a:buClr>
                <a:srgbClr val="294A8B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  <a:t>přijetí</a:t>
            </a:r>
            <a:r>
              <a:rPr lang="cs-CZ" altLang="cs-CZ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  <a:t>na základě odvolání</a:t>
            </a:r>
          </a:p>
          <a:p>
            <a:pPr algn="just">
              <a:spcBef>
                <a:spcPct val="70000"/>
              </a:spcBef>
              <a:buClr>
                <a:srgbClr val="294A8B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odevzdání ZL do oboru vzdělání s talentovou zkouškou</a:t>
            </a:r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(včetně konzervatoře) a následné přijetí do oboru vzdělání bez talentové zkoušky</a:t>
            </a:r>
            <a:endParaRPr lang="cs-CZ" altLang="cs-CZ" sz="28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2244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C3318E5-DDB4-4D5B-A296-8111798FAD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54" t="19687" r="39093" b="4845"/>
          <a:stretch/>
        </p:blipFill>
        <p:spPr>
          <a:xfrm>
            <a:off x="1865973" y="332656"/>
            <a:ext cx="5412053" cy="666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19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C015F-8301-4604-96A9-055F5CCD0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Odvolací řízení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odvolání se podává písemně ve lhůtě 3 pracovních dnů od doručení rozhodnutí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  (je možné zaslat poštou i poslední den lhůty)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odvolání se adresuje řediteli střední školy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ředitel SŠ              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autoremedura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6" indent="0" eaLnBrk="0" fontAlgn="base" hangingPunct="0">
              <a:spcAft>
                <a:spcPct val="0"/>
              </a:spcAft>
              <a:buNone/>
            </a:pPr>
            <a:r>
              <a:rPr lang="cs-CZ" sz="2800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  			        </a:t>
            </a:r>
            <a:r>
              <a:rPr lang="cs-CZ" sz="2800" dirty="0">
                <a:latin typeface="Arial" panose="020B0604020202020204" pitchFamily="34" charset="0"/>
                <a:cs typeface="Arial" pitchFamily="34" charset="0"/>
              </a:rPr>
              <a:t>postoupení spisu na </a:t>
            </a:r>
            <a:r>
              <a:rPr lang="cs-CZ" sz="2800" dirty="0" err="1">
                <a:latin typeface="Arial" panose="020B0604020202020204" pitchFamily="34" charset="0"/>
                <a:cs typeface="Arial" pitchFamily="34" charset="0"/>
              </a:rPr>
              <a:t>KrÚ</a:t>
            </a:r>
            <a:endParaRPr lang="cs-CZ" sz="2800" dirty="0">
              <a:latin typeface="Arial" panose="020B0604020202020204" pitchFamily="34" charset="0"/>
              <a:cs typeface="Arial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2D5EA96F-6E6B-484F-AD07-D29A3DCC2086}"/>
              </a:ext>
            </a:extLst>
          </p:cNvPr>
          <p:cNvCxnSpPr/>
          <p:nvPr/>
        </p:nvCxnSpPr>
        <p:spPr>
          <a:xfrm>
            <a:off x="2987824" y="4818856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CC8B8701-F336-4BDA-B87F-7956306E13BD}"/>
              </a:ext>
            </a:extLst>
          </p:cNvPr>
          <p:cNvCxnSpPr/>
          <p:nvPr/>
        </p:nvCxnSpPr>
        <p:spPr>
          <a:xfrm>
            <a:off x="2987824" y="4825752"/>
            <a:ext cx="864096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085F8C-84DE-4EF9-B58F-D5C5F5C01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Informace k přijímacímu řízení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9959A6-995F-4CF2-A25E-0B8759879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80000"/>
              </a:spcBef>
              <a:buClr>
                <a:srgbClr val="0F189C"/>
              </a:buClr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průběžně zveřejňují:</a:t>
            </a:r>
            <a: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80000"/>
              </a:spcBef>
              <a:buClr>
                <a:srgbClr val="0F189C"/>
              </a:buClr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MŠMT (www.msmt.cz)  </a:t>
            </a:r>
          </a:p>
          <a:p>
            <a:pPr>
              <a:spcBef>
                <a:spcPct val="80000"/>
              </a:spcBef>
              <a:buClr>
                <a:srgbClr val="0F189C"/>
              </a:buClr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Cermat (https://prijimacky.cermat.cz/)</a:t>
            </a:r>
          </a:p>
          <a:p>
            <a:pPr>
              <a:spcBef>
                <a:spcPct val="80000"/>
              </a:spcBef>
              <a:buClr>
                <a:srgbClr val="0F189C"/>
              </a:buClr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školský portál JMK (http://www.jmskoly.cz/)</a:t>
            </a:r>
            <a:endParaRPr lang="cs-CZ" altLang="cs-CZ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80000"/>
              </a:spcBef>
              <a:buClr>
                <a:srgbClr val="0F189C"/>
              </a:buClr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www stránky jednotlivých středních škol</a:t>
            </a:r>
          </a:p>
          <a:p>
            <a:pPr marL="136525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771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3F96B-1FA6-49EB-9A0E-35043BFA9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Další kola přijímacího řízení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zcela v režii střední školy</a:t>
            </a:r>
          </a:p>
          <a:p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neomezené množství přihlášek – 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vyplní se jen jedna škola (jedna kolonka)</a:t>
            </a:r>
          </a:p>
          <a:p>
            <a:endParaRPr lang="cs-CZ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možnost použít výsledek jednotné přijímací zkoušky</a:t>
            </a:r>
          </a:p>
          <a:p>
            <a:endParaRPr lang="cs-CZ" altLang="cs-CZ" dirty="0"/>
          </a:p>
          <a:p>
            <a:pPr>
              <a:buFont typeface="Wingdings 2" panose="05020102010507070707" pitchFamily="18" charset="2"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867528-9C1C-4A1E-A1DA-4DAA44AD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Přehled volných míst na SŠ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po 1. kole přijímacího řízení bude přehled volných míst na středních školách všech zřizovatelů zveřejněn na </a:t>
            </a:r>
            <a:r>
              <a:rPr lang="cs-CZ" altLang="cs-CZ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www.jmskoly.cz</a:t>
            </a:r>
            <a:endParaRPr lang="cs-CZ" altLang="cs-CZ" u="sng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SŠ zveřejní volná místa ve škole + způsobem umožňující dálkový přístup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AF49F-EAC2-4E5C-ADE5-21E39EC4A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endParaRPr lang="cs-CZ" altLang="cs-CZ" sz="3600" dirty="0">
              <a:solidFill>
                <a:srgbClr val="FF0000"/>
              </a:solidFill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cs-CZ" altLang="cs-CZ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Přejeme všem dětem hodně úspěchů při přijímacím řízení 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7A003DB-20BD-4217-B9C2-B5004CC38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Právní předpisy</a:t>
            </a:r>
          </a:p>
        </p:txBody>
      </p:sp>
      <p:sp>
        <p:nvSpPr>
          <p:cNvPr id="307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zákon č. 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561/2004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Sb., o předškolním, základním, středním, vyšším odborném a jiném vzdělávání (školský zákon) </a:t>
            </a:r>
          </a:p>
          <a:p>
            <a:pPr eaLnBrk="1" hangingPunct="1"/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vyhláška č. 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353/2016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Sb., o přijímacím řízení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    ke střednímu vzdělávání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0805F3-529B-41D8-8B46-E9BFFD06C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1. kolo přijímacího řízení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zveřejnění kritérií SŠ – do 31. 1. 2022</a:t>
            </a:r>
          </a:p>
          <a:p>
            <a:pPr eaLnBrk="1" hangingPunct="1"/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kritéria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přijímacího řízení: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hodnocení na vysvědčení z předchozího vzdělávání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jednotná přijímací zkouška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školní přijímací zkouška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případně další skutečnosti, které osvědčují   vhodné schopnosti, vědomosti a zájmy uchazeče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27E0ED-C034-4D00-8421-136D2A4FC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2 přihlášky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    (na 2 školy nebo na 1 školu a 2 obory)</a:t>
            </a:r>
          </a:p>
          <a:p>
            <a:pPr eaLnBrk="1" hangingPunct="1"/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termín podání přihlášek do </a:t>
            </a:r>
            <a:r>
              <a:rPr lang="cs-CZ" altLang="cs-CZ" b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1. 3. 2022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35F4A0-A9C4-430E-9F26-4522BDECE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Vyplnění formuláře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škola vytiskne a potvrdí dva formuláře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uchazeč doplní  zvolené školy a obor</a:t>
            </a:r>
          </a:p>
          <a:p>
            <a:pPr marL="136525" indent="0" eaLnBrk="1" hangingPunct="1">
              <a:buNone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přihláška musí být podepsána uchazečem a jeho zákonným zástupcem </a:t>
            </a:r>
          </a:p>
          <a:p>
            <a:pPr eaLnBrk="1" hangingPunct="1"/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pokud SŠ požaduje lékařské potvrzení, je nutné nechat přihlášku potvrdit lékařem </a:t>
            </a:r>
          </a:p>
          <a:p>
            <a:pPr eaLnBrk="1" hangingPunct="1"/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E124C2-6BCE-4CEF-9D16-D0386606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4" name="Zástupný obsah 3" descr="Obsah obrázku snímek obrazovky&#10;&#10;Popis byl vytvořen automaticky">
            <a:extLst>
              <a:ext uri="{FF2B5EF4-FFF2-40B4-BE49-F238E27FC236}">
                <a16:creationId xmlns:a16="http://schemas.microsoft.com/office/drawing/2014/main" id="{5ABB3D2F-3042-469B-8A33-EF5B4207A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0"/>
            <a:ext cx="4896544" cy="692624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4" name="Zástupný obsah 3" descr="Obsah obrázku snímek obrazovky&#10;&#10;Popis byl vytvořen automaticky">
            <a:extLst>
              <a:ext uri="{FF2B5EF4-FFF2-40B4-BE49-F238E27FC236}">
                <a16:creationId xmlns:a16="http://schemas.microsoft.com/office/drawing/2014/main" id="{7CF6BD72-16B3-4328-91E9-B48A8BE74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10" y="0"/>
            <a:ext cx="4880980" cy="690422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73D5504-C72C-4EB6-8C60-6073F10AE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Jednotné přijímací zkoušky</a:t>
            </a:r>
          </a:p>
        </p:txBody>
      </p:sp>
      <p:sp>
        <p:nvSpPr>
          <p:cNvPr id="11267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 týkají oborů vzdělání s maturitní zkouškou</a:t>
            </a:r>
          </a:p>
          <a:p>
            <a:pPr marL="136525" indent="0" eaLnBrk="1" hangingPunct="1">
              <a:buNone/>
            </a:pPr>
            <a:endParaRPr lang="cs-CZ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eaLnBrk="1" hangingPunct="1"/>
            <a:r>
              <a:rPr lang="cs-CZ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netýkají se skupiny oborů 82 Umění a užité umění (kde je součástí přijímacího řízení talentová zkouška)</a:t>
            </a:r>
          </a:p>
          <a:p>
            <a:pPr eaLnBrk="1" hangingPunct="1"/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6525" indent="0" eaLnBrk="1" hangingPunct="1">
              <a:buNone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u="sng" dirty="0"/>
          </a:p>
          <a:p>
            <a:pPr eaLnBrk="1" hangingPunct="1"/>
            <a:endParaRPr lang="cs-CZ" altLang="cs-CZ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645</Words>
  <Application>Microsoft Office PowerPoint</Application>
  <PresentationFormat>Předvádění na obrazovce (4:3)</PresentationFormat>
  <Paragraphs>116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9" baseType="lpstr">
      <vt:lpstr>Arial</vt:lpstr>
      <vt:lpstr>Book Antiqua</vt:lpstr>
      <vt:lpstr>Lucida Sans</vt:lpstr>
      <vt:lpstr>Wingdings</vt:lpstr>
      <vt:lpstr>Wingdings 2</vt:lpstr>
      <vt:lpstr>Wingdings 3</vt:lpstr>
      <vt:lpstr>Vrchol</vt:lpstr>
      <vt:lpstr>přijímací řízení  Na STŘEDNÍ ŠKOLY </vt:lpstr>
      <vt:lpstr>Informace k přijímacímu řízení</vt:lpstr>
      <vt:lpstr>Právní předpisy</vt:lpstr>
      <vt:lpstr>1. kolo přijímacího řízení</vt:lpstr>
      <vt:lpstr>Prezentace aplikace PowerPoint</vt:lpstr>
      <vt:lpstr>Vyplnění formuláře</vt:lpstr>
      <vt:lpstr>Prezentace aplikace PowerPoint</vt:lpstr>
      <vt:lpstr>Prezentace aplikace PowerPoint</vt:lpstr>
      <vt:lpstr>Jednotné přijímací zkoušky</vt:lpstr>
      <vt:lpstr>Prezentace aplikace PowerPoint</vt:lpstr>
      <vt:lpstr>Termíny přijímacích zkoušek</vt:lpstr>
      <vt:lpstr>Náhradní termíny</vt:lpstr>
      <vt:lpstr>Uchazeči se SVP</vt:lpstr>
      <vt:lpstr>Výsledky přijímacího řízení</vt:lpstr>
      <vt:lpstr>Prezentace aplikace PowerPoint</vt:lpstr>
      <vt:lpstr>Zápisové lístky</vt:lpstr>
      <vt:lpstr>Prezentace aplikace PowerPoint</vt:lpstr>
      <vt:lpstr>Prezentace aplikace PowerPoint</vt:lpstr>
      <vt:lpstr>Odvolací řízení</vt:lpstr>
      <vt:lpstr>Další kola přijímacího řízení</vt:lpstr>
      <vt:lpstr>Přehled volných míst na SŠ</vt:lpstr>
      <vt:lpstr>Prezentace aplikace PowerPoint</vt:lpstr>
    </vt:vector>
  </TitlesOfParts>
  <Company>ZŠ Pastviny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 o přijímacím řízení ke vzdělávání na SŠ</dc:title>
  <dc:creator>Zavodna</dc:creator>
  <cp:lastModifiedBy>Renata Závodná</cp:lastModifiedBy>
  <cp:revision>55</cp:revision>
  <dcterms:created xsi:type="dcterms:W3CDTF">2009-01-05T13:41:40Z</dcterms:created>
  <dcterms:modified xsi:type="dcterms:W3CDTF">2022-01-09T14:37:34Z</dcterms:modified>
</cp:coreProperties>
</file>